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9"/>
  </p:notesMasterIdLst>
  <p:sldIdLst>
    <p:sldId id="256" r:id="rId2"/>
    <p:sldId id="257" r:id="rId3"/>
    <p:sldId id="263" r:id="rId4"/>
    <p:sldId id="265" r:id="rId5"/>
    <p:sldId id="264" r:id="rId6"/>
    <p:sldId id="258" r:id="rId7"/>
    <p:sldId id="259" r:id="rId8"/>
    <p:sldId id="266" r:id="rId9"/>
    <p:sldId id="271" r:id="rId10"/>
    <p:sldId id="267" r:id="rId11"/>
    <p:sldId id="268" r:id="rId12"/>
    <p:sldId id="272" r:id="rId13"/>
    <p:sldId id="269" r:id="rId14"/>
    <p:sldId id="275" r:id="rId15"/>
    <p:sldId id="270" r:id="rId16"/>
    <p:sldId id="261" r:id="rId17"/>
    <p:sldId id="274" r:id="rId18"/>
    <p:sldId id="281" r:id="rId19"/>
    <p:sldId id="282" r:id="rId20"/>
    <p:sldId id="279" r:id="rId21"/>
    <p:sldId id="280" r:id="rId22"/>
    <p:sldId id="277" r:id="rId23"/>
    <p:sldId id="278" r:id="rId24"/>
    <p:sldId id="276" r:id="rId25"/>
    <p:sldId id="283" r:id="rId26"/>
    <p:sldId id="273" r:id="rId27"/>
    <p:sldId id="284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970" autoAdjust="0"/>
  </p:normalViewPr>
  <p:slideViewPr>
    <p:cSldViewPr snapToGrid="0" snapToObjects="1">
      <p:cViewPr varScale="1">
        <p:scale>
          <a:sx n="74" d="100"/>
          <a:sy n="74" d="100"/>
        </p:scale>
        <p:origin x="-20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7EDB60-96EE-F944-92C6-4147DE21F2E0}" type="datetimeFigureOut">
              <a:rPr lang="en-US" smtClean="0"/>
              <a:t>11-11-11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772B-BB4A-6148-BB4E-E2033F2CB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Calorimetry</a:t>
            </a:r>
            <a:r>
              <a:rPr lang="en-US" dirty="0" smtClean="0"/>
              <a:t> is all about combining the equations we’ve seen and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D772B-BB4A-6148-BB4E-E2033F2CBC0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073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Copper(II) sulfate, CuSO4, reacts with sodium hydroxide, </a:t>
            </a:r>
            <a:r>
              <a:rPr lang="en-US" dirty="0" err="1" smtClean="0"/>
              <a:t>NaOH</a:t>
            </a:r>
            <a:r>
              <a:rPr lang="en-US" dirty="0" smtClean="0"/>
              <a:t>, in a double displacement reaction. A precipitate of copper(II) hydroxide, Cu(OH)2, and aqueous sodium sulfate, Na2SO4, is produced.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D772B-BB4A-6148-BB4E-E2033F2CBC0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641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www.engineeringtoolbox.com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/fluids-evaporation-latent-heat-d_147.html</a:t>
            </a:r>
          </a:p>
          <a:p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Product	Latent Heat of Evaporation </a:t>
            </a:r>
            <a:r>
              <a:rPr lang="en-US" sz="1200" b="1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*)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	</a:t>
            </a:r>
          </a:p>
          <a:p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en-US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(kJ/kg)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en-US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(Btu/</a:t>
            </a:r>
            <a:r>
              <a:rPr lang="en-US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lb</a:t>
            </a:r>
            <a:r>
              <a:rPr lang="en-US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r>
              <a:rPr lang="en-US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</a:p>
          <a:p>
            <a:r>
              <a:rPr lang="ro-RO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Acetic acid	402	173	</a:t>
            </a:r>
          </a:p>
          <a:p>
            <a:r>
              <a:rPr lang="ro-RO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Acetone	518	223	</a:t>
            </a:r>
          </a:p>
          <a:p>
            <a:r>
              <a:rPr lang="cs-CZ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Alcohol</a:t>
            </a:r>
            <a:r>
              <a:rPr lang="cs-CZ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896	385	</a:t>
            </a:r>
          </a:p>
          <a:p>
            <a:r>
              <a:rPr lang="cs-CZ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Alcohol</a:t>
            </a:r>
            <a:r>
              <a:rPr lang="cs-CZ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cs-CZ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ethyl</a:t>
            </a:r>
            <a:r>
              <a:rPr lang="cs-CZ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cs-CZ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ethanol</a:t>
            </a:r>
            <a:r>
              <a:rPr lang="cs-CZ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	846	364	</a:t>
            </a:r>
          </a:p>
          <a:p>
            <a:r>
              <a:rPr lang="cs-CZ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Alcohol</a:t>
            </a:r>
            <a:r>
              <a:rPr lang="cs-CZ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cs-CZ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methyl</a:t>
            </a:r>
            <a:r>
              <a:rPr lang="cs-CZ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cs-CZ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methanol</a:t>
            </a:r>
            <a:r>
              <a:rPr lang="cs-CZ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alcohol</a:t>
            </a:r>
            <a:r>
              <a:rPr lang="cs-CZ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cs-CZ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wood</a:t>
            </a:r>
            <a:r>
              <a:rPr lang="cs-CZ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alcohol</a:t>
            </a:r>
            <a:r>
              <a:rPr lang="cs-CZ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cs-CZ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wood</a:t>
            </a:r>
            <a:r>
              <a:rPr lang="cs-CZ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naphtha</a:t>
            </a:r>
            <a:r>
              <a:rPr lang="cs-CZ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</a:t>
            </a:r>
            <a:r>
              <a:rPr lang="cs-CZ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wood</a:t>
            </a:r>
            <a:r>
              <a:rPr lang="cs-CZ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spirits</a:t>
            </a:r>
            <a:r>
              <a:rPr lang="cs-CZ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	1100	473	</a:t>
            </a:r>
          </a:p>
          <a:p>
            <a:r>
              <a:rPr lang="cs-CZ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Alcohol</a:t>
            </a:r>
            <a:r>
              <a:rPr lang="cs-CZ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propyl	779	335	</a:t>
            </a:r>
          </a:p>
          <a:p>
            <a:r>
              <a:rPr lang="da-DK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Ammonia</a:t>
            </a:r>
            <a:r>
              <a:rPr lang="da-DK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1369	589	</a:t>
            </a:r>
          </a:p>
          <a:p>
            <a:r>
              <a:rPr lang="tr-TR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Aniline	450	193	</a:t>
            </a:r>
          </a:p>
          <a:p>
            <a:r>
              <a:rPr lang="de-DE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Benzene</a:t>
            </a:r>
            <a:r>
              <a:rPr lang="de-DE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390	168	</a:t>
            </a:r>
          </a:p>
          <a:p>
            <a:r>
              <a:rPr lang="de-DE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Bromine</a:t>
            </a:r>
            <a:r>
              <a:rPr lang="de-DE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193	83	</a:t>
            </a:r>
          </a:p>
          <a:p>
            <a:r>
              <a:rPr lang="de-DE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Carbon</a:t>
            </a:r>
            <a:r>
              <a:rPr lang="de-DE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bisulphide</a:t>
            </a:r>
            <a:r>
              <a:rPr lang="de-DE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	160	</a:t>
            </a:r>
          </a:p>
          <a:p>
            <a:r>
              <a:rPr lang="de-DE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Carbon</a:t>
            </a:r>
            <a:r>
              <a:rPr lang="de-DE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dioxide</a:t>
            </a:r>
            <a:r>
              <a:rPr lang="de-DE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574	247	</a:t>
            </a:r>
          </a:p>
          <a:p>
            <a:r>
              <a:rPr lang="de-DE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Carbon</a:t>
            </a:r>
            <a:r>
              <a:rPr lang="de-DE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disulfide</a:t>
            </a:r>
            <a:r>
              <a:rPr lang="de-DE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351	151	</a:t>
            </a:r>
          </a:p>
          <a:p>
            <a:r>
              <a:rPr lang="de-DE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Carbon</a:t>
            </a:r>
            <a:r>
              <a:rPr lang="de-DE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tetrachloride</a:t>
            </a:r>
            <a:r>
              <a:rPr lang="de-DE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194	83	</a:t>
            </a:r>
          </a:p>
          <a:p>
            <a:r>
              <a:rPr lang="de-DE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Chlorine</a:t>
            </a:r>
            <a:r>
              <a:rPr lang="de-DE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293		</a:t>
            </a:r>
          </a:p>
          <a:p>
            <a:r>
              <a:rPr lang="it-IT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Chloroform</a:t>
            </a:r>
            <a:r>
              <a:rPr lang="it-IT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247	106	</a:t>
            </a:r>
          </a:p>
          <a:p>
            <a:r>
              <a:rPr lang="it-IT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Decane	263	113	</a:t>
            </a:r>
          </a:p>
          <a:p>
            <a:r>
              <a:rPr lang="it-IT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Dodecane</a:t>
            </a:r>
            <a:r>
              <a:rPr lang="it-IT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256	110	</a:t>
            </a: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Ether	377	162	</a:t>
            </a: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Ethylene glycol	800	344	</a:t>
            </a: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Freon refrigerant R-11	180	77	</a:t>
            </a: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Freon refrigerant R-11	165	71	</a:t>
            </a: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Freon refrigerant R-11	232	100	</a:t>
            </a:r>
          </a:p>
          <a:p>
            <a:r>
              <a:rPr lang="tr-TR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Glycerine</a:t>
            </a:r>
            <a:r>
              <a:rPr lang="tr-TR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974	419	</a:t>
            </a:r>
          </a:p>
          <a:p>
            <a:r>
              <a:rPr lang="tr-TR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Helium</a:t>
            </a:r>
            <a:r>
              <a:rPr lang="tr-TR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21	9	</a:t>
            </a: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Heptane	318	137	</a:t>
            </a: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Hexane	365	157	</a:t>
            </a:r>
          </a:p>
          <a:p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Hydrogen	461	198	</a:t>
            </a:r>
          </a:p>
          <a:p>
            <a:r>
              <a:rPr lang="hr-HR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Iodine	164	71	</a:t>
            </a:r>
          </a:p>
          <a:p>
            <a:r>
              <a:rPr lang="fi-FI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Kerosene</a:t>
            </a:r>
            <a:r>
              <a:rPr lang="fi-FI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251	108	</a:t>
            </a:r>
          </a:p>
          <a:p>
            <a:r>
              <a:rPr lang="fi-FI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Mercury	295	127	</a:t>
            </a:r>
          </a:p>
          <a:p>
            <a:r>
              <a:rPr lang="fi-FI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Methyl</a:t>
            </a:r>
            <a:r>
              <a:rPr lang="fi-FI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i-FI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chloride</a:t>
            </a:r>
            <a:r>
              <a:rPr lang="fi-FI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406		</a:t>
            </a:r>
          </a:p>
          <a:p>
            <a:r>
              <a:rPr lang="fi-FI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Nitrogen</a:t>
            </a:r>
            <a:r>
              <a:rPr lang="fi-FI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199	86	</a:t>
            </a:r>
          </a:p>
          <a:p>
            <a:r>
              <a:rPr lang="fi-FI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Octane</a:t>
            </a:r>
            <a:r>
              <a:rPr lang="fi-FI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298	128	</a:t>
            </a:r>
          </a:p>
          <a:p>
            <a:r>
              <a:rPr lang="fi-FI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Oxygen</a:t>
            </a:r>
            <a:r>
              <a:rPr lang="fi-FI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214	92	</a:t>
            </a:r>
          </a:p>
          <a:p>
            <a:r>
              <a:rPr lang="fi-FI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Propane</a:t>
            </a:r>
            <a:r>
              <a:rPr lang="fi-FI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428	184	</a:t>
            </a:r>
          </a:p>
          <a:p>
            <a:r>
              <a:rPr lang="pl-PL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Propylene</a:t>
            </a:r>
            <a:r>
              <a:rPr lang="pl-PL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342	147	</a:t>
            </a:r>
          </a:p>
          <a:p>
            <a:r>
              <a:rPr lang="pl-PL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Propylene</a:t>
            </a:r>
            <a:r>
              <a:rPr lang="pl-PL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pl-PL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glycol</a:t>
            </a:r>
            <a:r>
              <a:rPr lang="pl-PL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914	393	</a:t>
            </a:r>
          </a:p>
          <a:p>
            <a:r>
              <a:rPr lang="pl-PL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Sulphur</a:t>
            </a:r>
            <a:r>
              <a:rPr lang="pl-PL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1510	650	</a:t>
            </a:r>
          </a:p>
          <a:p>
            <a:r>
              <a:rPr lang="pl-PL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Sulfur</a:t>
            </a:r>
            <a:r>
              <a:rPr lang="pl-PL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pl-PL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dioxide</a:t>
            </a:r>
            <a:r>
              <a:rPr lang="pl-PL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	164	</a:t>
            </a:r>
          </a:p>
          <a:p>
            <a:r>
              <a:rPr lang="fi-FI" sz="1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Toluene</a:t>
            </a:r>
            <a:r>
              <a:rPr lang="fi-FI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351	151	</a:t>
            </a:r>
          </a:p>
          <a:p>
            <a:r>
              <a:rPr lang="ro-RO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Turpentine	293	126	</a:t>
            </a:r>
          </a:p>
          <a:p>
            <a:r>
              <a:rPr lang="ro-RO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Water	2257	970.4	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D772B-BB4A-6148-BB4E-E2033F2CBC0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14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D772B-BB4A-6148-BB4E-E2033F2CBC0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55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D772B-BB4A-6148-BB4E-E2033F2CBC0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049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AEE73-D640-5343-BAD8-4E40722D4B39}" type="datetimeFigureOut">
              <a:rPr lang="en-US" smtClean="0"/>
              <a:t>11-11-11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CF2A1-26E2-3641-8C4B-247C16BFA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AEE73-D640-5343-BAD8-4E40722D4B39}" type="datetimeFigureOut">
              <a:rPr lang="en-US" smtClean="0"/>
              <a:t>11-11-11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CF2A1-26E2-3641-8C4B-247C16BFAFF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AEE73-D640-5343-BAD8-4E40722D4B39}" type="datetimeFigureOut">
              <a:rPr lang="en-US" smtClean="0"/>
              <a:t>11-11-11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CF2A1-26E2-3641-8C4B-247C16BFA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AEE73-D640-5343-BAD8-4E40722D4B39}" type="datetimeFigureOut">
              <a:rPr lang="en-US" smtClean="0"/>
              <a:t>11-11-11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CF2A1-26E2-3641-8C4B-247C16BFA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AEE73-D640-5343-BAD8-4E40722D4B39}" type="datetimeFigureOut">
              <a:rPr lang="en-US" smtClean="0"/>
              <a:t>11-11-11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CF2A1-26E2-3641-8C4B-247C16BFA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AEE73-D640-5343-BAD8-4E40722D4B39}" type="datetimeFigureOut">
              <a:rPr lang="en-US" smtClean="0"/>
              <a:t>11-11-11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CF2A1-26E2-3641-8C4B-247C16BFAFF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AEE73-D640-5343-BAD8-4E40722D4B39}" type="datetimeFigureOut">
              <a:rPr lang="en-US" smtClean="0"/>
              <a:t>11-11-11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CF2A1-26E2-3641-8C4B-247C16BFA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AEE73-D640-5343-BAD8-4E40722D4B39}" type="datetimeFigureOut">
              <a:rPr lang="en-US" smtClean="0"/>
              <a:t>11-11-11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CF2A1-26E2-3641-8C4B-247C16BFA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AEE73-D640-5343-BAD8-4E40722D4B39}" type="datetimeFigureOut">
              <a:rPr lang="en-US" smtClean="0"/>
              <a:t>11-11-11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CF2A1-26E2-3641-8C4B-247C16BFA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AEE73-D640-5343-BAD8-4E40722D4B39}" type="datetimeFigureOut">
              <a:rPr lang="en-US" smtClean="0"/>
              <a:t>11-11-11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CF2A1-26E2-3641-8C4B-247C16BFA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AEE73-D640-5343-BAD8-4E40722D4B39}" type="datetimeFigureOut">
              <a:rPr lang="en-US" smtClean="0"/>
              <a:t>11-11-11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CF2A1-26E2-3641-8C4B-247C16BFA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AEE73-D640-5343-BAD8-4E40722D4B39}" type="datetimeFigureOut">
              <a:rPr lang="en-US" smtClean="0"/>
              <a:t>11-11-11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CF2A1-26E2-3641-8C4B-247C16BFAF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E4CAEE73-D640-5343-BAD8-4E40722D4B39}" type="datetimeFigureOut">
              <a:rPr lang="en-US" smtClean="0"/>
              <a:t>11-11-11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EE1CF2A1-26E2-3641-8C4B-247C16BFAFF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teachersdomain.org/resource/lsps07.sci.phys.matter.dissolvesal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3102" y="2018334"/>
            <a:ext cx="5452479" cy="2114152"/>
          </a:xfrm>
        </p:spPr>
        <p:txBody>
          <a:bodyPr/>
          <a:lstStyle/>
          <a:p>
            <a:pPr algn="r"/>
            <a:r>
              <a:rPr lang="en-US" dirty="0" smtClean="0"/>
              <a:t>Calorimetric Equations II and Delicious Applications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8301" y="4414482"/>
            <a:ext cx="6498159" cy="916641"/>
          </a:xfrm>
        </p:spPr>
        <p:txBody>
          <a:bodyPr/>
          <a:lstStyle/>
          <a:p>
            <a:r>
              <a:rPr lang="en-US" dirty="0" smtClean="0"/>
              <a:t>Putting it Together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0055" r="28905"/>
          <a:stretch/>
        </p:blipFill>
        <p:spPr>
          <a:xfrm>
            <a:off x="6825581" y="574233"/>
            <a:ext cx="1990998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37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Calorimetry</a:t>
            </a:r>
            <a:r>
              <a:rPr lang="en-US" dirty="0" smtClean="0"/>
              <a:t> of Combustion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/>
              <a:t>Burn a substance in oxygen to yield CO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 and H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O</a:t>
            </a:r>
          </a:p>
          <a:p>
            <a:endParaRPr lang="en-US" sz="3600" dirty="0"/>
          </a:p>
          <a:p>
            <a:pPr marL="0" indent="0">
              <a:buNone/>
            </a:pPr>
            <a:r>
              <a:rPr lang="en-US" sz="3600" dirty="0" smtClean="0"/>
              <a:t>C</a:t>
            </a:r>
            <a:r>
              <a:rPr lang="en-US" sz="3600" baseline="-25000" dirty="0" smtClean="0"/>
              <a:t>3</a:t>
            </a:r>
            <a:r>
              <a:rPr lang="en-US" sz="3600" dirty="0" smtClean="0"/>
              <a:t>H</a:t>
            </a:r>
            <a:r>
              <a:rPr lang="en-US" sz="3600" baseline="-25000" dirty="0" smtClean="0"/>
              <a:t>8(l)</a:t>
            </a:r>
            <a:r>
              <a:rPr lang="en-US" sz="3600" dirty="0" smtClean="0"/>
              <a:t> + 5O</a:t>
            </a:r>
            <a:r>
              <a:rPr lang="en-US" sz="3600" baseline="-25000" dirty="0" smtClean="0"/>
              <a:t>2(g)</a:t>
            </a:r>
            <a:r>
              <a:rPr lang="en-US" sz="3600" dirty="0" smtClean="0"/>
              <a:t> </a:t>
            </a:r>
            <a:r>
              <a:rPr lang="en-US" sz="3600" dirty="0" smtClean="0">
                <a:sym typeface="Wingdings"/>
              </a:rPr>
              <a:t> 3CO</a:t>
            </a:r>
            <a:r>
              <a:rPr lang="en-US" sz="3600" baseline="-25000" dirty="0" smtClean="0">
                <a:sym typeface="Wingdings"/>
              </a:rPr>
              <a:t>2(g)</a:t>
            </a:r>
            <a:r>
              <a:rPr lang="en-US" sz="3600" dirty="0" smtClean="0">
                <a:sym typeface="Wingdings"/>
              </a:rPr>
              <a:t> + 4H</a:t>
            </a:r>
            <a:r>
              <a:rPr lang="en-US" sz="3600" baseline="-25000" dirty="0" smtClean="0">
                <a:sym typeface="Wingdings"/>
              </a:rPr>
              <a:t>2</a:t>
            </a:r>
            <a:r>
              <a:rPr lang="en-US" sz="3600" dirty="0" smtClean="0">
                <a:sym typeface="Wingdings"/>
              </a:rPr>
              <a:t>O</a:t>
            </a:r>
            <a:r>
              <a:rPr lang="en-US" sz="3600" baseline="-25000" dirty="0" smtClean="0">
                <a:sym typeface="Wingdings"/>
              </a:rPr>
              <a:t>(l)</a:t>
            </a:r>
            <a:endParaRPr lang="en-US" sz="3600" dirty="0" smtClean="0">
              <a:sym typeface="Wingding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402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 If the molar enthalpy of combustion of propane is -2220KJ/</a:t>
            </a:r>
            <a:r>
              <a:rPr lang="en-US" sz="3600" dirty="0" err="1"/>
              <a:t>mol</a:t>
            </a:r>
            <a:r>
              <a:rPr lang="en-US" sz="3600" dirty="0"/>
              <a:t>, what mass of propane will have to be burned in order to raise the temperature of 1.00L of water from 50.0 to 85°C. </a:t>
            </a:r>
          </a:p>
        </p:txBody>
      </p:sp>
    </p:spTree>
    <p:extLst>
      <p:ext uri="{BB962C8B-B14F-4D97-AF65-F5344CB8AC3E}">
        <p14:creationId xmlns:p14="http://schemas.microsoft.com/office/powerpoint/2010/main" val="1938147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sz="4000" dirty="0"/>
              <a:t>A calorimeter (C=0.850J/˚C) containing 5.00 x 10</a:t>
            </a:r>
            <a:r>
              <a:rPr lang="en-US" sz="4000" baseline="30000" dirty="0"/>
              <a:t>2</a:t>
            </a:r>
            <a:r>
              <a:rPr lang="en-US" sz="4000" dirty="0"/>
              <a:t> ml of water at 22 </a:t>
            </a:r>
            <a:r>
              <a:rPr lang="en-US" sz="4000" baseline="30000" dirty="0" err="1"/>
              <a:t>o</a:t>
            </a:r>
            <a:r>
              <a:rPr lang="en-US" sz="4000" dirty="0" err="1"/>
              <a:t>C</a:t>
            </a:r>
            <a:r>
              <a:rPr lang="en-US" sz="4000" dirty="0"/>
              <a:t> is warmed to 100</a:t>
            </a:r>
            <a:r>
              <a:rPr lang="en-US" sz="4000" baseline="30000" dirty="0"/>
              <a:t>o</a:t>
            </a:r>
            <a:r>
              <a:rPr lang="en-US" sz="4000" dirty="0"/>
              <a:t>C when 9.00 g of cheddar cheese is burned.  Calculate the heat absorbed by the water and the heat of combustion, per gram, of cheese.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886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34" y="107576"/>
            <a:ext cx="8720666" cy="1336956"/>
          </a:xfrm>
        </p:spPr>
        <p:txBody>
          <a:bodyPr/>
          <a:lstStyle/>
          <a:p>
            <a:r>
              <a:rPr lang="en-US" dirty="0" err="1" smtClean="0"/>
              <a:t>Calorimetry</a:t>
            </a:r>
            <a:r>
              <a:rPr lang="en-US" dirty="0" smtClean="0"/>
              <a:t> of Neutralization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Acid + Base </a:t>
            </a:r>
            <a:r>
              <a:rPr lang="en-US" dirty="0" smtClean="0">
                <a:sym typeface="Wingdings"/>
              </a:rPr>
              <a:t> Salt + Water</a:t>
            </a:r>
          </a:p>
          <a:p>
            <a:endParaRPr lang="en-US" dirty="0" smtClean="0">
              <a:sym typeface="Wingdings"/>
            </a:endParaRPr>
          </a:p>
          <a:p>
            <a:r>
              <a:rPr lang="en-US" dirty="0" err="1" smtClean="0">
                <a:sym typeface="Wingdings"/>
              </a:rPr>
              <a:t>HCl</a:t>
            </a:r>
            <a:r>
              <a:rPr lang="en-US" baseline="-25000" dirty="0" smtClean="0">
                <a:sym typeface="Wingdings"/>
              </a:rPr>
              <a:t>(</a:t>
            </a:r>
            <a:r>
              <a:rPr lang="en-US" baseline="-25000" dirty="0" err="1" smtClean="0">
                <a:sym typeface="Wingdings"/>
              </a:rPr>
              <a:t>aq</a:t>
            </a:r>
            <a:r>
              <a:rPr lang="en-US" baseline="-25000" dirty="0" smtClean="0">
                <a:sym typeface="Wingdings"/>
              </a:rPr>
              <a:t>)</a:t>
            </a:r>
            <a:r>
              <a:rPr lang="en-US" dirty="0" smtClean="0">
                <a:sym typeface="Wingdings"/>
              </a:rPr>
              <a:t> + </a:t>
            </a:r>
            <a:r>
              <a:rPr lang="en-US" dirty="0" err="1" smtClean="0">
                <a:sym typeface="Wingdings"/>
              </a:rPr>
              <a:t>NaOH</a:t>
            </a:r>
            <a:r>
              <a:rPr lang="en-US" baseline="-25000" dirty="0">
                <a:sym typeface="Wingdings"/>
              </a:rPr>
              <a:t>(</a:t>
            </a:r>
            <a:r>
              <a:rPr lang="en-US" baseline="-25000" dirty="0" err="1" smtClean="0">
                <a:sym typeface="Wingdings"/>
              </a:rPr>
              <a:t>aq</a:t>
            </a:r>
            <a:r>
              <a:rPr lang="en-US" baseline="-25000" dirty="0" smtClean="0">
                <a:sym typeface="Wingdings"/>
              </a:rPr>
              <a:t>)</a:t>
            </a:r>
            <a:r>
              <a:rPr lang="en-US" dirty="0" smtClean="0">
                <a:sym typeface="Wingdings"/>
              </a:rPr>
              <a:t>  </a:t>
            </a:r>
            <a:r>
              <a:rPr lang="en-US" dirty="0" err="1" smtClean="0">
                <a:sym typeface="Wingdings"/>
              </a:rPr>
              <a:t>NaCl</a:t>
            </a:r>
            <a:r>
              <a:rPr lang="en-US" baseline="-25000" dirty="0" smtClean="0">
                <a:sym typeface="Wingdings"/>
              </a:rPr>
              <a:t>(</a:t>
            </a:r>
            <a:r>
              <a:rPr lang="en-US" baseline="-25000" dirty="0" err="1" smtClean="0">
                <a:sym typeface="Wingdings"/>
              </a:rPr>
              <a:t>aq</a:t>
            </a:r>
            <a:r>
              <a:rPr lang="en-US" baseline="-25000" dirty="0" smtClean="0">
                <a:sym typeface="Wingdings"/>
              </a:rPr>
              <a:t>)</a:t>
            </a:r>
            <a:r>
              <a:rPr lang="en-US" dirty="0" smtClean="0">
                <a:sym typeface="Wingdings"/>
              </a:rPr>
              <a:t> + 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(l)</a:t>
            </a:r>
            <a:endParaRPr lang="en-US" dirty="0" smtClean="0">
              <a:sym typeface="Wingdings"/>
            </a:endParaRPr>
          </a:p>
          <a:p>
            <a:endParaRPr lang="en-US" dirty="0">
              <a:sym typeface="Wingdings"/>
            </a:endParaRPr>
          </a:p>
          <a:p>
            <a:r>
              <a:rPr lang="en-US" dirty="0" smtClean="0">
                <a:sym typeface="Wingdings"/>
              </a:rPr>
              <a:t>Use the same strategy for other reactions</a:t>
            </a:r>
            <a:endParaRPr lang="en-US" dirty="0">
              <a:sym typeface="Wingdings"/>
            </a:endParaRPr>
          </a:p>
          <a:p>
            <a:endParaRPr lang="en-US" dirty="0" smtClean="0">
              <a:sym typeface="Wingdings"/>
            </a:endParaRPr>
          </a:p>
          <a:p>
            <a:pPr>
              <a:spcAft>
                <a:spcPts val="0"/>
              </a:spcAft>
            </a:pPr>
            <a:r>
              <a:rPr lang="en-US" dirty="0">
                <a:latin typeface="Cambria"/>
                <a:ea typeface="ＭＳ 明朝"/>
                <a:cs typeface="Times New Roman"/>
              </a:rPr>
              <a:t>CuSO</a:t>
            </a:r>
            <a:r>
              <a:rPr lang="en-US" baseline="-25000" dirty="0">
                <a:latin typeface="Cambria"/>
                <a:ea typeface="ＭＳ 明朝"/>
                <a:cs typeface="Times New Roman"/>
              </a:rPr>
              <a:t>4(</a:t>
            </a:r>
            <a:r>
              <a:rPr lang="en-US" baseline="-25000" dirty="0" err="1">
                <a:latin typeface="Cambria"/>
                <a:ea typeface="ＭＳ 明朝"/>
                <a:cs typeface="Times New Roman"/>
              </a:rPr>
              <a:t>aq</a:t>
            </a:r>
            <a:r>
              <a:rPr lang="en-US" baseline="-25000" dirty="0">
                <a:latin typeface="Cambria"/>
                <a:ea typeface="ＭＳ 明朝"/>
                <a:cs typeface="Times New Roman"/>
              </a:rPr>
              <a:t>) </a:t>
            </a:r>
            <a:r>
              <a:rPr lang="en-US" dirty="0">
                <a:latin typeface="Cambria"/>
                <a:ea typeface="ＭＳ 明朝"/>
                <a:cs typeface="Times New Roman"/>
              </a:rPr>
              <a:t>+ 2NaOH</a:t>
            </a:r>
            <a:r>
              <a:rPr lang="en-US" baseline="-25000" dirty="0">
                <a:latin typeface="Cambria"/>
                <a:ea typeface="ＭＳ 明朝"/>
                <a:cs typeface="Times New Roman"/>
              </a:rPr>
              <a:t>(</a:t>
            </a:r>
            <a:r>
              <a:rPr lang="en-US" baseline="-25000" dirty="0" err="1">
                <a:latin typeface="Cambria"/>
                <a:ea typeface="ＭＳ 明朝"/>
                <a:cs typeface="Times New Roman"/>
              </a:rPr>
              <a:t>aq</a:t>
            </a:r>
            <a:r>
              <a:rPr lang="en-US" baseline="-25000" dirty="0">
                <a:latin typeface="Cambria"/>
                <a:ea typeface="ＭＳ 明朝"/>
                <a:cs typeface="Times New Roman"/>
              </a:rPr>
              <a:t>) </a:t>
            </a:r>
            <a:r>
              <a:rPr lang="en-US" dirty="0">
                <a:latin typeface="Cambria"/>
                <a:ea typeface="ＭＳ 明朝"/>
                <a:cs typeface="Times New Roman"/>
              </a:rPr>
              <a:t>→ Cu(OH)</a:t>
            </a:r>
            <a:r>
              <a:rPr lang="en-US" baseline="-25000" dirty="0">
                <a:latin typeface="Cambria"/>
                <a:ea typeface="ＭＳ 明朝"/>
                <a:cs typeface="Times New Roman"/>
              </a:rPr>
              <a:t>2(s)</a:t>
            </a:r>
            <a:r>
              <a:rPr lang="en-US" dirty="0">
                <a:latin typeface="Cambria"/>
                <a:ea typeface="ＭＳ 明朝"/>
                <a:cs typeface="Times New Roman"/>
              </a:rPr>
              <a:t> + Na</a:t>
            </a:r>
            <a:r>
              <a:rPr lang="en-US" baseline="-25000" dirty="0">
                <a:latin typeface="Cambria"/>
                <a:ea typeface="ＭＳ 明朝"/>
                <a:cs typeface="Times New Roman"/>
              </a:rPr>
              <a:t>2</a:t>
            </a:r>
            <a:r>
              <a:rPr lang="en-US" dirty="0">
                <a:latin typeface="Cambria"/>
                <a:ea typeface="ＭＳ 明朝"/>
                <a:cs typeface="Times New Roman"/>
              </a:rPr>
              <a:t>SO</a:t>
            </a:r>
            <a:r>
              <a:rPr lang="en-US" baseline="-25000" dirty="0">
                <a:latin typeface="Cambria"/>
                <a:ea typeface="ＭＳ 明朝"/>
                <a:cs typeface="Times New Roman"/>
              </a:rPr>
              <a:t>4(</a:t>
            </a:r>
            <a:r>
              <a:rPr lang="en-US" baseline="-25000" dirty="0" err="1">
                <a:latin typeface="Cambria"/>
                <a:ea typeface="ＭＳ 明朝"/>
                <a:cs typeface="Times New Roman"/>
              </a:rPr>
              <a:t>aq</a:t>
            </a:r>
            <a:r>
              <a:rPr lang="en-US" baseline="-25000" dirty="0">
                <a:latin typeface="Cambria"/>
                <a:ea typeface="ＭＳ 明朝"/>
                <a:cs typeface="Times New Roman"/>
              </a:rPr>
              <a:t>) </a:t>
            </a:r>
          </a:p>
          <a:p>
            <a:endParaRPr lang="en-US" dirty="0" smtClean="0">
              <a:sym typeface="Wingding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727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Neutralization 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50ml of 1 </a:t>
            </a:r>
            <a:r>
              <a:rPr lang="en-US" dirty="0" err="1" smtClean="0"/>
              <a:t>mol</a:t>
            </a:r>
            <a:r>
              <a:rPr lang="en-US" dirty="0" smtClean="0"/>
              <a:t>/L </a:t>
            </a:r>
            <a:r>
              <a:rPr lang="en-US" dirty="0" err="1" smtClean="0"/>
              <a:t>HCl</a:t>
            </a:r>
            <a:r>
              <a:rPr lang="en-US" dirty="0" smtClean="0"/>
              <a:t>			(strong acid)</a:t>
            </a:r>
          </a:p>
          <a:p>
            <a:r>
              <a:rPr lang="en-US" dirty="0" smtClean="0"/>
              <a:t>50ml of 1 </a:t>
            </a:r>
            <a:r>
              <a:rPr lang="en-US" dirty="0" err="1" smtClean="0"/>
              <a:t>mol</a:t>
            </a:r>
            <a:r>
              <a:rPr lang="en-US" dirty="0" smtClean="0"/>
              <a:t>/L </a:t>
            </a:r>
            <a:r>
              <a:rPr lang="en-US" dirty="0" err="1" smtClean="0"/>
              <a:t>NaOH</a:t>
            </a:r>
            <a:r>
              <a:rPr lang="en-US" dirty="0" smtClean="0"/>
              <a:t>		(strong base)</a:t>
            </a:r>
            <a:endParaRPr lang="en-US" dirty="0"/>
          </a:p>
          <a:p>
            <a:endParaRPr lang="en-US" sz="4000" dirty="0" smtClean="0"/>
          </a:p>
          <a:p>
            <a:r>
              <a:rPr lang="en-US" sz="4000" dirty="0" err="1" smtClean="0"/>
              <a:t>HCl</a:t>
            </a:r>
            <a:r>
              <a:rPr lang="en-US" sz="4000" dirty="0" smtClean="0"/>
              <a:t> + </a:t>
            </a:r>
            <a:r>
              <a:rPr lang="en-US" sz="4000" dirty="0" err="1" smtClean="0"/>
              <a:t>NaOH</a:t>
            </a:r>
            <a:r>
              <a:rPr lang="en-US" sz="4000" dirty="0" smtClean="0"/>
              <a:t> </a:t>
            </a:r>
            <a:r>
              <a:rPr lang="en-US" sz="4000" dirty="0" smtClean="0">
                <a:sym typeface="Wingdings"/>
              </a:rPr>
              <a:t> </a:t>
            </a:r>
            <a:r>
              <a:rPr lang="en-US" sz="4000" dirty="0" err="1" smtClean="0">
                <a:sym typeface="Wingdings"/>
              </a:rPr>
              <a:t>NaCl</a:t>
            </a:r>
            <a:r>
              <a:rPr lang="en-US" sz="4000" dirty="0" smtClean="0">
                <a:sym typeface="Wingdings"/>
              </a:rPr>
              <a:t> + H</a:t>
            </a:r>
            <a:r>
              <a:rPr lang="en-US" sz="4000" baseline="-25000" dirty="0" smtClean="0">
                <a:sym typeface="Wingdings"/>
              </a:rPr>
              <a:t>2</a:t>
            </a:r>
            <a:r>
              <a:rPr lang="en-US" sz="4000" dirty="0" smtClean="0">
                <a:sym typeface="Wingdings"/>
              </a:rPr>
              <a:t>O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006439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 5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chemist wanted to find the heat of neutralization of </a:t>
            </a:r>
            <a:r>
              <a:rPr lang="en-US" dirty="0" err="1" smtClean="0"/>
              <a:t>HCl</a:t>
            </a:r>
            <a:r>
              <a:rPr lang="en-US" dirty="0" smtClean="0"/>
              <a:t> with </a:t>
            </a:r>
            <a:r>
              <a:rPr lang="en-US" dirty="0" err="1" smtClean="0"/>
              <a:t>NaOH</a:t>
            </a:r>
            <a:r>
              <a:rPr lang="en-US" dirty="0" smtClean="0"/>
              <a:t>.  She added 61.1ml of 0.543M </a:t>
            </a:r>
            <a:r>
              <a:rPr lang="en-US" dirty="0" err="1" smtClean="0"/>
              <a:t>HCl</a:t>
            </a:r>
            <a:r>
              <a:rPr lang="en-US" dirty="0" smtClean="0"/>
              <a:t> to 42.6ml of 0.779M </a:t>
            </a:r>
            <a:r>
              <a:rPr lang="en-US" dirty="0" err="1" smtClean="0"/>
              <a:t>NaOH</a:t>
            </a:r>
            <a:r>
              <a:rPr lang="en-US" dirty="0" smtClean="0"/>
              <a:t>. The initial temperature of both solutions was 17.8</a:t>
            </a:r>
            <a:r>
              <a:rPr lang="en-US" baseline="30000" dirty="0" smtClean="0"/>
              <a:t>o</a:t>
            </a:r>
            <a:r>
              <a:rPr lang="en-US" dirty="0" smtClean="0"/>
              <a:t>C and the highest recorded temperature of the solution after neutralization was 21.6˚C. What is the enthalpy of neutralization of </a:t>
            </a:r>
            <a:r>
              <a:rPr lang="en-US" dirty="0" err="1" smtClean="0"/>
              <a:t>HCl</a:t>
            </a:r>
            <a:r>
              <a:rPr lang="en-US" dirty="0"/>
              <a:t>?</a:t>
            </a:r>
            <a:endParaRPr lang="en-US" dirty="0" smtClean="0"/>
          </a:p>
          <a:p>
            <a:r>
              <a:rPr lang="en-US" dirty="0" smtClean="0"/>
              <a:t>ASSUME: The density and heat capacity of the solutions is the same as that for pure water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132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 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50.0 </a:t>
            </a:r>
            <a:r>
              <a:rPr lang="en-US" dirty="0"/>
              <a:t>mL of 0.300 </a:t>
            </a:r>
            <a:r>
              <a:rPr lang="en-US" dirty="0" err="1"/>
              <a:t>mol</a:t>
            </a:r>
            <a:r>
              <a:rPr lang="en-US" dirty="0"/>
              <a:t>/L CuSO4 solution is mixed with an </a:t>
            </a:r>
            <a:r>
              <a:rPr lang="en-US" dirty="0" smtClean="0"/>
              <a:t>equal volume </a:t>
            </a:r>
            <a:r>
              <a:rPr lang="en-US" dirty="0"/>
              <a:t>of 0.600 </a:t>
            </a:r>
            <a:r>
              <a:rPr lang="en-US" dirty="0" err="1"/>
              <a:t>mol</a:t>
            </a:r>
            <a:r>
              <a:rPr lang="en-US" dirty="0"/>
              <a:t>/L </a:t>
            </a:r>
            <a:r>
              <a:rPr lang="en-US" dirty="0" err="1"/>
              <a:t>NaOH</a:t>
            </a:r>
            <a:r>
              <a:rPr lang="en-US" dirty="0"/>
              <a:t>. The initial temperature of both solutions is </a:t>
            </a:r>
            <a:r>
              <a:rPr lang="en-US" dirty="0" smtClean="0"/>
              <a:t>21.4</a:t>
            </a:r>
            <a:r>
              <a:rPr lang="en-US" baseline="30000" dirty="0" smtClean="0"/>
              <a:t>o</a:t>
            </a:r>
            <a:r>
              <a:rPr lang="en-US" dirty="0" smtClean="0"/>
              <a:t>C</a:t>
            </a:r>
            <a:r>
              <a:rPr lang="en-US" dirty="0"/>
              <a:t>. After mixing the solutions in the coffee-cup calorimeter, the highest temperature that is reached is </a:t>
            </a:r>
            <a:r>
              <a:rPr lang="en-US" dirty="0" smtClean="0"/>
              <a:t>24.6</a:t>
            </a:r>
            <a:r>
              <a:rPr lang="en-US" baseline="30000" dirty="0" smtClean="0"/>
              <a:t>o</a:t>
            </a:r>
            <a:r>
              <a:rPr lang="en-US" dirty="0" smtClean="0"/>
              <a:t>C</a:t>
            </a:r>
            <a:r>
              <a:rPr lang="en-US" dirty="0"/>
              <a:t>. Determine the enthalpy change of the </a:t>
            </a:r>
            <a:r>
              <a:rPr lang="en-US" dirty="0" smtClean="0"/>
              <a:t>reaction.</a:t>
            </a:r>
          </a:p>
          <a:p>
            <a:r>
              <a:rPr lang="en-US" dirty="0"/>
              <a:t>CuSO4(</a:t>
            </a:r>
            <a:r>
              <a:rPr lang="en-US" dirty="0" err="1"/>
              <a:t>aq</a:t>
            </a:r>
            <a:r>
              <a:rPr lang="en-US" dirty="0"/>
              <a:t>) + 2NaOH(</a:t>
            </a:r>
            <a:r>
              <a:rPr lang="en-US" dirty="0" err="1"/>
              <a:t>aq</a:t>
            </a:r>
            <a:r>
              <a:rPr lang="en-US" dirty="0"/>
              <a:t>) → Cu(OH)2(s) + Na2SO4(</a:t>
            </a:r>
            <a:r>
              <a:rPr lang="en-US" dirty="0" err="1"/>
              <a:t>aq</a:t>
            </a:r>
            <a:r>
              <a:rPr lang="en-US" dirty="0"/>
              <a:t>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952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wait, there’s more…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Heat of Vaporization	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(l)</a:t>
            </a:r>
            <a:r>
              <a:rPr lang="en-US" dirty="0" smtClean="0"/>
              <a:t> + ∆H </a:t>
            </a:r>
            <a:r>
              <a:rPr lang="en-US" dirty="0" smtClean="0">
                <a:sym typeface="Wingdings"/>
              </a:rPr>
              <a:t> 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(g)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473" y="2402552"/>
            <a:ext cx="4033390" cy="420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187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a fridge works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991070"/>
            <a:ext cx="6680200" cy="44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184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406" y="329871"/>
            <a:ext cx="4736094" cy="652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557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Calorimetry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What is </a:t>
            </a:r>
            <a:r>
              <a:rPr lang="en-US" sz="4400" dirty="0" err="1" smtClean="0"/>
              <a:t>Calorimetry</a:t>
            </a:r>
            <a:r>
              <a:rPr lang="en-US" sz="4400" dirty="0" smtClean="0"/>
              <a:t>?</a:t>
            </a:r>
          </a:p>
          <a:p>
            <a:r>
              <a:rPr lang="en-US" sz="4400" dirty="0" smtClean="0"/>
              <a:t>What is a Calorimeter?</a:t>
            </a:r>
          </a:p>
        </p:txBody>
      </p:sp>
    </p:spTree>
    <p:extLst>
      <p:ext uri="{BB962C8B-B14F-4D97-AF65-F5344CB8AC3E}">
        <p14:creationId xmlns:p14="http://schemas.microsoft.com/office/powerpoint/2010/main" val="3686214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Heats of Vaporization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Freon –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vap</a:t>
            </a:r>
            <a:r>
              <a:rPr lang="en-US" dirty="0" smtClean="0"/>
              <a:t> 232kj/kg</a:t>
            </a:r>
          </a:p>
          <a:p>
            <a:r>
              <a:rPr lang="en-US" dirty="0" smtClean="0"/>
              <a:t>Water –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vap</a:t>
            </a:r>
            <a:r>
              <a:rPr lang="en-US" dirty="0" smtClean="0"/>
              <a:t> 2257 </a:t>
            </a:r>
            <a:r>
              <a:rPr lang="en-US" dirty="0" err="1" smtClean="0"/>
              <a:t>kj</a:t>
            </a:r>
            <a:r>
              <a:rPr lang="en-US" dirty="0" smtClean="0"/>
              <a:t>/kg</a:t>
            </a:r>
          </a:p>
          <a:p>
            <a:r>
              <a:rPr lang="en-US" dirty="0" smtClean="0"/>
              <a:t>Propane – q</a:t>
            </a:r>
            <a:r>
              <a:rPr lang="en-US" baseline="-25000" dirty="0" smtClean="0"/>
              <a:t>vap</a:t>
            </a:r>
            <a:r>
              <a:rPr lang="en-US" dirty="0" smtClean="0"/>
              <a:t>428 </a:t>
            </a:r>
            <a:r>
              <a:rPr lang="en-US" dirty="0" err="1" smtClean="0"/>
              <a:t>kj</a:t>
            </a:r>
            <a:r>
              <a:rPr lang="en-US" dirty="0" smtClean="0"/>
              <a:t>/kg</a:t>
            </a:r>
          </a:p>
          <a:p>
            <a:r>
              <a:rPr lang="en-US" dirty="0" smtClean="0"/>
              <a:t>Ammonia –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vap</a:t>
            </a:r>
            <a:r>
              <a:rPr lang="en-US" dirty="0" smtClean="0"/>
              <a:t> 1369 </a:t>
            </a:r>
            <a:r>
              <a:rPr lang="en-US" dirty="0" err="1" smtClean="0"/>
              <a:t>kj</a:t>
            </a:r>
            <a:r>
              <a:rPr lang="en-US" dirty="0" smtClean="0"/>
              <a:t>/kg</a:t>
            </a:r>
          </a:p>
          <a:p>
            <a:r>
              <a:rPr lang="en-US" dirty="0" smtClean="0"/>
              <a:t>Ethyl Alcohol –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vap</a:t>
            </a:r>
            <a:r>
              <a:rPr lang="en-US" dirty="0" smtClean="0"/>
              <a:t> 846 </a:t>
            </a:r>
            <a:r>
              <a:rPr lang="en-US" dirty="0" err="1" smtClean="0"/>
              <a:t>kj</a:t>
            </a:r>
            <a:r>
              <a:rPr lang="en-US" dirty="0" smtClean="0"/>
              <a:t>/kg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483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Why Use Freon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Unreactive</a:t>
            </a:r>
          </a:p>
          <a:p>
            <a:r>
              <a:rPr lang="en-US" dirty="0" smtClean="0"/>
              <a:t>Chemically Safe</a:t>
            </a:r>
          </a:p>
          <a:p>
            <a:r>
              <a:rPr lang="en-US" dirty="0" smtClean="0"/>
              <a:t>High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vap</a:t>
            </a:r>
            <a:endParaRPr lang="en-US" baseline="-25000" dirty="0" smtClean="0"/>
          </a:p>
          <a:p>
            <a:r>
              <a:rPr lang="en-US" dirty="0" smtClean="0"/>
              <a:t>Boiling point below target temp</a:t>
            </a:r>
          </a:p>
          <a:p>
            <a:endParaRPr lang="en-US" dirty="0"/>
          </a:p>
          <a:p>
            <a:r>
              <a:rPr lang="en-US" dirty="0" smtClean="0"/>
              <a:t>WHY NOT? </a:t>
            </a:r>
          </a:p>
          <a:p>
            <a:pPr lvl="1"/>
            <a:r>
              <a:rPr lang="en-US" dirty="0" smtClean="0"/>
              <a:t>Chlorofluorocarbon</a:t>
            </a:r>
          </a:p>
          <a:p>
            <a:pPr lvl="1"/>
            <a:r>
              <a:rPr lang="en-US" dirty="0" smtClean="0"/>
              <a:t>BAD FOR THE ENVIRONMENT!!!!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8837" y="1600202"/>
            <a:ext cx="2832714" cy="174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15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661565"/>
            <a:ext cx="6498158" cy="1724867"/>
          </a:xfrm>
        </p:spPr>
        <p:txBody>
          <a:bodyPr/>
          <a:lstStyle/>
          <a:p>
            <a:r>
              <a:rPr lang="en-US" dirty="0" smtClean="0"/>
              <a:t>Making Ice Cream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0" y="5893221"/>
            <a:ext cx="6498159" cy="916641"/>
          </a:xfrm>
        </p:spPr>
        <p:txBody>
          <a:bodyPr/>
          <a:lstStyle/>
          <a:p>
            <a:r>
              <a:rPr lang="en-US" b="1" dirty="0" smtClean="0"/>
              <a:t>Who knew thermochemistry could taste so good?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976" y="2439034"/>
            <a:ext cx="2864654" cy="344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800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Ingredients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(½ cup) 	125ml Milk (we’re using 2%)</a:t>
            </a:r>
          </a:p>
          <a:p>
            <a:r>
              <a:rPr lang="en-US" dirty="0" smtClean="0"/>
              <a:t>(½ cup) 	125ml Cream (we’re using 35%)</a:t>
            </a:r>
          </a:p>
          <a:p>
            <a:r>
              <a:rPr lang="en-US" dirty="0" smtClean="0"/>
              <a:t>(¼ cup)	67.5g Sugar</a:t>
            </a:r>
          </a:p>
          <a:p>
            <a:r>
              <a:rPr lang="en-US" dirty="0" smtClean="0"/>
              <a:t>(¼ </a:t>
            </a:r>
            <a:r>
              <a:rPr lang="en-US" dirty="0" err="1" smtClean="0"/>
              <a:t>tsp</a:t>
            </a:r>
            <a:r>
              <a:rPr lang="en-US" dirty="0" smtClean="0"/>
              <a:t>)	~1ml Vanilla Extract/</a:t>
            </a:r>
            <a:r>
              <a:rPr lang="en-US" dirty="0" err="1" smtClean="0"/>
              <a:t>flavouring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For the bag:</a:t>
            </a:r>
            <a:endParaRPr lang="en-US" dirty="0"/>
          </a:p>
          <a:p>
            <a:r>
              <a:rPr lang="en-US" dirty="0" smtClean="0"/>
              <a:t>(½ to 1 cup) 	250g Sodium Chloride</a:t>
            </a:r>
          </a:p>
          <a:p>
            <a:r>
              <a:rPr lang="en-US" dirty="0" smtClean="0"/>
              <a:t>(2 cups)  		500g 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13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Heat of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are we adding salt?</a:t>
            </a:r>
          </a:p>
          <a:p>
            <a:r>
              <a:rPr lang="en-US" dirty="0" smtClean="0"/>
              <a:t>What does salt do to the melting point/freezing point of ice/water?</a:t>
            </a:r>
          </a:p>
          <a:p>
            <a:r>
              <a:rPr lang="en-US" dirty="0"/>
              <a:t>Why not just use ice</a:t>
            </a:r>
            <a:r>
              <a:rPr lang="en-US" dirty="0" smtClean="0"/>
              <a:t>?</a:t>
            </a:r>
          </a:p>
          <a:p>
            <a:r>
              <a:rPr lang="en-US" dirty="0" smtClean="0"/>
              <a:t>Why not use a more endothermic substance i.e. NH</a:t>
            </a:r>
            <a:r>
              <a:rPr lang="en-US" baseline="-25000" dirty="0" smtClean="0"/>
              <a:t>3</a:t>
            </a:r>
            <a:r>
              <a:rPr lang="en-US" dirty="0" smtClean="0"/>
              <a:t>NO</a:t>
            </a:r>
            <a:r>
              <a:rPr lang="en-US" baseline="-25000" dirty="0" smtClean="0"/>
              <a:t>3</a:t>
            </a:r>
            <a:r>
              <a:rPr lang="en-US" dirty="0" smtClean="0"/>
              <a:t>?</a:t>
            </a:r>
          </a:p>
          <a:p>
            <a:r>
              <a:rPr lang="en-US" dirty="0" smtClean="0"/>
              <a:t>Why do we salt our roads?</a:t>
            </a:r>
          </a:p>
        </p:txBody>
      </p:sp>
    </p:spTree>
    <p:extLst>
      <p:ext uri="{BB962C8B-B14F-4D97-AF65-F5344CB8AC3E}">
        <p14:creationId xmlns:p14="http://schemas.microsoft.com/office/powerpoint/2010/main" val="13949368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340007" cy="1336956"/>
          </a:xfrm>
        </p:spPr>
        <p:txBody>
          <a:bodyPr/>
          <a:lstStyle/>
          <a:p>
            <a:r>
              <a:rPr lang="en-US" dirty="0" smtClean="0"/>
              <a:t>Recipe…I mean…Procedure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727" y="1600200"/>
            <a:ext cx="8937272" cy="4807489"/>
          </a:xfrm>
        </p:spPr>
        <p:txBody>
          <a:bodyPr>
            <a:normAutofit/>
          </a:bodyPr>
          <a:lstStyle/>
          <a:p>
            <a:r>
              <a:rPr lang="en-US" dirty="0" smtClean="0"/>
              <a:t>Add ingredients to small bag</a:t>
            </a:r>
          </a:p>
          <a:p>
            <a:r>
              <a:rPr lang="en-US" dirty="0" smtClean="0"/>
              <a:t>CLOSE IT TIGHTLY (push out most of the air)</a:t>
            </a:r>
          </a:p>
          <a:p>
            <a:r>
              <a:rPr lang="en-US" dirty="0" smtClean="0"/>
              <a:t>Put the small bag in the big bag</a:t>
            </a:r>
          </a:p>
          <a:p>
            <a:r>
              <a:rPr lang="en-US" dirty="0" smtClean="0"/>
              <a:t>Add ice and salt to the big bag</a:t>
            </a:r>
          </a:p>
          <a:p>
            <a:r>
              <a:rPr lang="en-US" dirty="0" smtClean="0"/>
              <a:t>CLOSE IT TIGHTLY </a:t>
            </a:r>
          </a:p>
          <a:p>
            <a:r>
              <a:rPr lang="en-US" dirty="0" smtClean="0"/>
              <a:t>Swish the big bag back and forth</a:t>
            </a:r>
          </a:p>
          <a:p>
            <a:r>
              <a:rPr lang="en-US" dirty="0" smtClean="0"/>
              <a:t>Caution: it will get really cold (duh…but seriously, its colder than you’d think)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994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019" y="-218485"/>
            <a:ext cx="8856507" cy="1336956"/>
          </a:xfrm>
        </p:spPr>
        <p:txBody>
          <a:bodyPr/>
          <a:lstStyle/>
          <a:p>
            <a:r>
              <a:rPr lang="en-US" dirty="0" smtClean="0"/>
              <a:t>Mr. Sheps Ice Cream Attempts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160014"/>
            <a:ext cx="8042276" cy="4343400"/>
          </a:xfrm>
        </p:spPr>
        <p:txBody>
          <a:bodyPr/>
          <a:lstStyle/>
          <a:p>
            <a:r>
              <a:rPr lang="en-US" dirty="0" smtClean="0"/>
              <a:t>Which one has sugar? Which one has a higher fat content?</a:t>
            </a:r>
            <a:endParaRPr lang="en-US" dirty="0"/>
          </a:p>
        </p:txBody>
      </p:sp>
      <p:pic>
        <p:nvPicPr>
          <p:cNvPr id="6" name="Picture 5" descr="Photo on 11-11-11 at 12.34 AM #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18" y="1898446"/>
            <a:ext cx="7105801" cy="47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188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Make Ice Cream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703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931723"/>
            <a:ext cx="8042276" cy="1336956"/>
          </a:xfrm>
        </p:spPr>
        <p:txBody>
          <a:bodyPr/>
          <a:lstStyle/>
          <a:p>
            <a:r>
              <a:rPr lang="en-US" dirty="0"/>
              <a:t>Three Assumptions of Simple Calorimeters: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718734"/>
            <a:ext cx="8042276" cy="4343400"/>
          </a:xfrm>
        </p:spPr>
        <p:txBody>
          <a:bodyPr>
            <a:normAutofit fontScale="77500" lnSpcReduction="20000"/>
          </a:bodyPr>
          <a:lstStyle/>
          <a:p>
            <a:pPr marL="806450" lvl="1" indent="-457200">
              <a:buAutoNum type="arabicPeriod"/>
            </a:pPr>
            <a:r>
              <a:rPr lang="en-US" sz="3600" dirty="0" smtClean="0"/>
              <a:t>No </a:t>
            </a:r>
            <a:r>
              <a:rPr lang="en-US" sz="3600" dirty="0"/>
              <a:t>heat is transferred between the calorimeter and the outside </a:t>
            </a:r>
            <a:r>
              <a:rPr lang="en-US" sz="3600" dirty="0" smtClean="0"/>
              <a:t>environment</a:t>
            </a:r>
          </a:p>
          <a:p>
            <a:pPr marL="806450" lvl="1" indent="-457200">
              <a:buAutoNum type="arabicPeriod"/>
            </a:pPr>
            <a:endParaRPr lang="en-US" sz="3600" dirty="0"/>
          </a:p>
          <a:p>
            <a:pPr marL="806450" lvl="1" indent="-457200">
              <a:buAutoNum type="arabicPeriod"/>
            </a:pPr>
            <a:r>
              <a:rPr lang="en-US" sz="3600" dirty="0"/>
              <a:t>Any heat absorbed or released by the calorimeter materials, such as the container, is </a:t>
            </a:r>
            <a:r>
              <a:rPr lang="en-US" sz="3600" dirty="0" smtClean="0"/>
              <a:t>negligible</a:t>
            </a:r>
          </a:p>
          <a:p>
            <a:pPr marL="806450" lvl="1" indent="-457200">
              <a:buAutoNum type="arabicPeriod"/>
            </a:pPr>
            <a:endParaRPr lang="en-US" sz="3600" dirty="0"/>
          </a:p>
          <a:p>
            <a:pPr marL="806450" lvl="1" indent="-457200">
              <a:buAutoNum type="arabicPeriod"/>
            </a:pPr>
            <a:r>
              <a:rPr lang="en-US" sz="3600" dirty="0"/>
              <a:t>A dilute aqueous solution is assumed to have a density and specific heat capacity equal to that of pure water (1.00g/ml and 4.184 J/</a:t>
            </a:r>
            <a:r>
              <a:rPr lang="en-US" sz="3600" dirty="0" err="1"/>
              <a:t>g°C</a:t>
            </a:r>
            <a:r>
              <a:rPr lang="en-US" sz="3600" dirty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903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79" y="703604"/>
            <a:ext cx="8793021" cy="521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551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Solution</a:t>
            </a:r>
          </a:p>
          <a:p>
            <a:r>
              <a:rPr lang="en-US" sz="4000" dirty="0" smtClean="0"/>
              <a:t>Combustion</a:t>
            </a:r>
          </a:p>
          <a:p>
            <a:r>
              <a:rPr lang="en-US" sz="4000" dirty="0" smtClean="0"/>
              <a:t>Neutralization</a:t>
            </a:r>
          </a:p>
          <a:p>
            <a:r>
              <a:rPr lang="en-US" sz="4000" dirty="0" smtClean="0"/>
              <a:t>(Vaporization)</a:t>
            </a:r>
          </a:p>
          <a:p>
            <a:endParaRPr lang="en-US" sz="4000" dirty="0"/>
          </a:p>
          <a:p>
            <a:endParaRPr lang="en-US" sz="40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258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Remember what we’ve seen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200" dirty="0" smtClean="0">
                <a:solidFill>
                  <a:srgbClr val="0D0D0D"/>
                </a:solidFill>
              </a:rPr>
              <a:t>ΔH </a:t>
            </a:r>
            <a:r>
              <a:rPr lang="en-US" sz="3200" dirty="0">
                <a:solidFill>
                  <a:srgbClr val="0D0D0D"/>
                </a:solidFill>
              </a:rPr>
              <a:t>= </a:t>
            </a:r>
            <a:r>
              <a:rPr lang="en-US" sz="3200" dirty="0" err="1" smtClean="0">
                <a:solidFill>
                  <a:srgbClr val="0D0D0D"/>
                </a:solidFill>
              </a:rPr>
              <a:t>nΔH</a:t>
            </a:r>
            <a:r>
              <a:rPr lang="en-US" sz="3200" baseline="-25000" dirty="0" err="1" smtClean="0">
                <a:solidFill>
                  <a:srgbClr val="0D0D0D"/>
                </a:solidFill>
              </a:rPr>
              <a:t>x</a:t>
            </a:r>
            <a:endParaRPr lang="en-US" sz="3200" dirty="0" smtClean="0">
              <a:solidFill>
                <a:srgbClr val="0D0D0D"/>
              </a:solidFill>
            </a:endParaRPr>
          </a:p>
          <a:p>
            <a:endParaRPr lang="en-US" sz="3200" dirty="0">
              <a:solidFill>
                <a:srgbClr val="0D0D0D"/>
              </a:solidFill>
            </a:endParaRPr>
          </a:p>
          <a:p>
            <a:r>
              <a:rPr lang="en-US" sz="3200" dirty="0" err="1" smtClean="0">
                <a:solidFill>
                  <a:srgbClr val="0D0D0D"/>
                </a:solidFill>
              </a:rPr>
              <a:t>ΔH</a:t>
            </a:r>
            <a:r>
              <a:rPr lang="en-US" sz="3200" baseline="-25000" dirty="0" err="1" smtClean="0">
                <a:solidFill>
                  <a:srgbClr val="0D0D0D"/>
                </a:solidFill>
              </a:rPr>
              <a:t>system</a:t>
            </a:r>
            <a:r>
              <a:rPr lang="en-US" sz="3200" dirty="0" smtClean="0">
                <a:solidFill>
                  <a:srgbClr val="0D0D0D"/>
                </a:solidFill>
              </a:rPr>
              <a:t> = ±|</a:t>
            </a:r>
            <a:r>
              <a:rPr lang="en-US" sz="3200" dirty="0" err="1" smtClean="0">
                <a:solidFill>
                  <a:srgbClr val="0D0D0D"/>
                </a:solidFill>
              </a:rPr>
              <a:t>q</a:t>
            </a:r>
            <a:r>
              <a:rPr lang="en-US" sz="3200" baseline="-25000" dirty="0" err="1" smtClean="0">
                <a:solidFill>
                  <a:srgbClr val="0D0D0D"/>
                </a:solidFill>
              </a:rPr>
              <a:t>surroundings</a:t>
            </a:r>
            <a:r>
              <a:rPr lang="en-US" sz="3200" dirty="0" smtClean="0">
                <a:solidFill>
                  <a:srgbClr val="0D0D0D"/>
                </a:solidFill>
              </a:rPr>
              <a:t>|</a:t>
            </a:r>
          </a:p>
          <a:p>
            <a:pPr marL="0" indent="0">
              <a:buNone/>
            </a:pPr>
            <a:endParaRPr lang="en-US" sz="3200" dirty="0">
              <a:solidFill>
                <a:srgbClr val="0D0D0D"/>
              </a:solidFill>
            </a:endParaRPr>
          </a:p>
          <a:p>
            <a:r>
              <a:rPr lang="en-US" sz="3200" dirty="0" smtClean="0">
                <a:solidFill>
                  <a:srgbClr val="0D0D0D"/>
                </a:solidFill>
              </a:rPr>
              <a:t>q = </a:t>
            </a:r>
            <a:r>
              <a:rPr lang="en-US" sz="3200" dirty="0" err="1" smtClean="0">
                <a:solidFill>
                  <a:srgbClr val="0D0D0D"/>
                </a:solidFill>
              </a:rPr>
              <a:t>mcΔT</a:t>
            </a:r>
            <a:endParaRPr lang="en-US" sz="3200" dirty="0" smtClean="0">
              <a:solidFill>
                <a:srgbClr val="0D0D0D"/>
              </a:solidFill>
            </a:endParaRPr>
          </a:p>
          <a:p>
            <a:endParaRPr lang="en-US" sz="3200" dirty="0" smtClean="0">
              <a:solidFill>
                <a:srgbClr val="0D0D0D"/>
              </a:solidFill>
            </a:endParaRPr>
          </a:p>
          <a:p>
            <a:r>
              <a:rPr lang="en-US" sz="3200" dirty="0" smtClean="0">
                <a:solidFill>
                  <a:srgbClr val="0D0D0D"/>
                </a:solidFill>
              </a:rPr>
              <a:t>n = m/MM 		n = C x V</a:t>
            </a:r>
            <a:endParaRPr lang="en-US" sz="3200" dirty="0">
              <a:solidFill>
                <a:srgbClr val="0D0D0D"/>
              </a:solidFill>
            </a:endParaRPr>
          </a:p>
          <a:p>
            <a:endParaRPr lang="en-US" sz="3200" dirty="0" smtClean="0">
              <a:solidFill>
                <a:srgbClr val="0D0D0D"/>
              </a:solidFill>
            </a:endParaRPr>
          </a:p>
          <a:p>
            <a:endParaRPr lang="en-US" sz="3200" dirty="0">
              <a:solidFill>
                <a:srgbClr val="0D0D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70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776054"/>
            <a:ext cx="8042276" cy="1336956"/>
          </a:xfrm>
        </p:spPr>
        <p:txBody>
          <a:bodyPr/>
          <a:lstStyle/>
          <a:p>
            <a:r>
              <a:rPr lang="en-US" dirty="0" smtClean="0"/>
              <a:t>Doing Calorimetric problems is about using these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43434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200" dirty="0" smtClean="0">
                <a:solidFill>
                  <a:srgbClr val="0D0D0D"/>
                </a:solidFill>
              </a:rPr>
              <a:t>ΔH = </a:t>
            </a:r>
            <a:r>
              <a:rPr lang="en-US" sz="3200" dirty="0" err="1" smtClean="0">
                <a:solidFill>
                  <a:srgbClr val="0D0D0D"/>
                </a:solidFill>
              </a:rPr>
              <a:t>nΔH</a:t>
            </a:r>
            <a:r>
              <a:rPr lang="en-US" sz="3200" baseline="-25000" dirty="0" err="1" smtClean="0">
                <a:solidFill>
                  <a:srgbClr val="0D0D0D"/>
                </a:solidFill>
              </a:rPr>
              <a:t>x</a:t>
            </a:r>
            <a:r>
              <a:rPr lang="en-US" sz="3200" dirty="0" smtClean="0">
                <a:solidFill>
                  <a:srgbClr val="0D0D0D"/>
                </a:solidFill>
              </a:rPr>
              <a:t>           </a:t>
            </a:r>
            <a:r>
              <a:rPr lang="en-US" sz="3200" dirty="0" err="1" smtClean="0">
                <a:solidFill>
                  <a:srgbClr val="0D0D0D"/>
                </a:solidFill>
              </a:rPr>
              <a:t>ΔH</a:t>
            </a:r>
            <a:r>
              <a:rPr lang="en-US" sz="3200" baseline="-25000" dirty="0" err="1" smtClean="0">
                <a:solidFill>
                  <a:srgbClr val="0D0D0D"/>
                </a:solidFill>
              </a:rPr>
              <a:t>system</a:t>
            </a:r>
            <a:r>
              <a:rPr lang="en-US" sz="3200" dirty="0" smtClean="0">
                <a:solidFill>
                  <a:srgbClr val="0D0D0D"/>
                </a:solidFill>
              </a:rPr>
              <a:t> = ±|</a:t>
            </a:r>
            <a:r>
              <a:rPr lang="en-US" sz="3200" dirty="0" err="1" smtClean="0">
                <a:solidFill>
                  <a:srgbClr val="0D0D0D"/>
                </a:solidFill>
              </a:rPr>
              <a:t>q</a:t>
            </a:r>
            <a:r>
              <a:rPr lang="en-US" sz="3200" baseline="-25000" dirty="0" err="1" smtClean="0">
                <a:solidFill>
                  <a:srgbClr val="0D0D0D"/>
                </a:solidFill>
              </a:rPr>
              <a:t>surroundings</a:t>
            </a:r>
            <a:r>
              <a:rPr lang="en-US" sz="3200" dirty="0" smtClean="0">
                <a:solidFill>
                  <a:srgbClr val="0D0D0D"/>
                </a:solidFill>
              </a:rPr>
              <a:t>|</a:t>
            </a:r>
          </a:p>
          <a:p>
            <a:pPr marL="0" indent="0" algn="ctr">
              <a:buNone/>
            </a:pPr>
            <a:endParaRPr lang="en-US" sz="3200" dirty="0" smtClean="0">
              <a:solidFill>
                <a:srgbClr val="0D0D0D"/>
              </a:solidFill>
            </a:endParaRPr>
          </a:p>
          <a:p>
            <a:pPr marL="0" indent="0" algn="ctr">
              <a:buNone/>
            </a:pPr>
            <a:r>
              <a:rPr lang="en-US" sz="3200" dirty="0" smtClean="0">
                <a:solidFill>
                  <a:srgbClr val="0D0D0D"/>
                </a:solidFill>
              </a:rPr>
              <a:t>     </a:t>
            </a:r>
            <a:r>
              <a:rPr lang="en-US" sz="3200" dirty="0" err="1" smtClean="0">
                <a:solidFill>
                  <a:srgbClr val="0D0D0D"/>
                </a:solidFill>
              </a:rPr>
              <a:t>nΔH</a:t>
            </a:r>
            <a:r>
              <a:rPr lang="en-US" sz="3200" baseline="-25000" dirty="0" err="1" smtClean="0">
                <a:solidFill>
                  <a:srgbClr val="0D0D0D"/>
                </a:solidFill>
              </a:rPr>
              <a:t>x</a:t>
            </a:r>
            <a:r>
              <a:rPr lang="en-US" sz="3200" dirty="0" smtClean="0">
                <a:solidFill>
                  <a:srgbClr val="0D0D0D"/>
                </a:solidFill>
              </a:rPr>
              <a:t> = </a:t>
            </a:r>
            <a:r>
              <a:rPr lang="en-US" sz="3200" dirty="0" err="1" smtClean="0">
                <a:solidFill>
                  <a:srgbClr val="0D0D0D"/>
                </a:solidFill>
              </a:rPr>
              <a:t>q</a:t>
            </a:r>
            <a:r>
              <a:rPr lang="en-US" sz="3200" baseline="-25000" dirty="0" err="1" smtClean="0">
                <a:solidFill>
                  <a:srgbClr val="0D0D0D"/>
                </a:solidFill>
              </a:rPr>
              <a:t>surroundings</a:t>
            </a:r>
            <a:endParaRPr lang="en-US" sz="3200" baseline="-25000" dirty="0" smtClean="0">
              <a:solidFill>
                <a:srgbClr val="0D0D0D"/>
              </a:solidFill>
            </a:endParaRPr>
          </a:p>
          <a:p>
            <a:pPr marL="0" indent="0" algn="ctr">
              <a:buNone/>
            </a:pPr>
            <a:r>
              <a:rPr lang="en-US" sz="3200" dirty="0" err="1">
                <a:solidFill>
                  <a:srgbClr val="0D0D0D"/>
                </a:solidFill>
              </a:rPr>
              <a:t>n</a:t>
            </a:r>
            <a:r>
              <a:rPr lang="en-US" sz="3200" dirty="0" err="1" smtClean="0">
                <a:solidFill>
                  <a:srgbClr val="0D0D0D"/>
                </a:solidFill>
              </a:rPr>
              <a:t>ΔH</a:t>
            </a:r>
            <a:r>
              <a:rPr lang="en-US" sz="3200" baseline="-25000" dirty="0" err="1" smtClean="0">
                <a:solidFill>
                  <a:srgbClr val="0D0D0D"/>
                </a:solidFill>
              </a:rPr>
              <a:t>x</a:t>
            </a:r>
            <a:r>
              <a:rPr lang="en-US" sz="3200" baseline="-25000" dirty="0" smtClean="0">
                <a:solidFill>
                  <a:srgbClr val="0D0D0D"/>
                </a:solidFill>
              </a:rPr>
              <a:t> </a:t>
            </a:r>
            <a:r>
              <a:rPr lang="en-US" sz="3200" dirty="0" smtClean="0">
                <a:solidFill>
                  <a:srgbClr val="0D0D0D"/>
                </a:solidFill>
              </a:rPr>
              <a:t>= </a:t>
            </a:r>
            <a:r>
              <a:rPr lang="en-US" sz="3200" dirty="0" err="1" smtClean="0">
                <a:solidFill>
                  <a:srgbClr val="0D0D0D"/>
                </a:solidFill>
              </a:rPr>
              <a:t>mcΔT</a:t>
            </a:r>
            <a:endParaRPr lang="en-US" sz="3200" dirty="0" smtClean="0">
              <a:solidFill>
                <a:srgbClr val="0D0D0D"/>
              </a:solidFill>
            </a:endParaRPr>
          </a:p>
          <a:p>
            <a:pPr marL="0" indent="0" algn="ctr">
              <a:buNone/>
            </a:pPr>
            <a:r>
              <a:rPr lang="en-US" sz="3200" dirty="0">
                <a:solidFill>
                  <a:srgbClr val="0D0D0D"/>
                </a:solidFill>
              </a:rPr>
              <a:t>n</a:t>
            </a:r>
            <a:r>
              <a:rPr lang="en-US" sz="3200" dirty="0" smtClean="0">
                <a:solidFill>
                  <a:srgbClr val="0D0D0D"/>
                </a:solidFill>
              </a:rPr>
              <a:t> = </a:t>
            </a:r>
            <a:r>
              <a:rPr lang="en-US" sz="3200" dirty="0" err="1" smtClean="0">
                <a:solidFill>
                  <a:srgbClr val="0D0D0D"/>
                </a:solidFill>
              </a:rPr>
              <a:t>mcΔT</a:t>
            </a:r>
            <a:r>
              <a:rPr lang="en-US" sz="3200" dirty="0" smtClean="0">
                <a:solidFill>
                  <a:srgbClr val="0D0D0D"/>
                </a:solidFill>
              </a:rPr>
              <a:t> / </a:t>
            </a:r>
            <a:r>
              <a:rPr lang="en-US" sz="3200" dirty="0" err="1" smtClean="0">
                <a:solidFill>
                  <a:srgbClr val="0D0D0D"/>
                </a:solidFill>
              </a:rPr>
              <a:t>ΔH</a:t>
            </a:r>
            <a:r>
              <a:rPr lang="en-US" sz="3200" baseline="-25000" dirty="0" err="1" smtClean="0">
                <a:solidFill>
                  <a:srgbClr val="0D0D0D"/>
                </a:solidFill>
              </a:rPr>
              <a:t>x</a:t>
            </a:r>
            <a:endParaRPr lang="en-US" sz="3200" dirty="0">
              <a:solidFill>
                <a:srgbClr val="0D0D0D"/>
              </a:solidFill>
            </a:endParaRPr>
          </a:p>
          <a:p>
            <a:pPr marL="0" indent="0" algn="ctr">
              <a:buNone/>
            </a:pPr>
            <a:r>
              <a:rPr lang="en-US" sz="3200" dirty="0" smtClean="0">
                <a:solidFill>
                  <a:srgbClr val="0D0D0D"/>
                </a:solidFill>
              </a:rPr>
              <a:t>m/MM = </a:t>
            </a:r>
            <a:r>
              <a:rPr lang="en-US" sz="3200" dirty="0" err="1">
                <a:solidFill>
                  <a:srgbClr val="0D0D0D"/>
                </a:solidFill>
              </a:rPr>
              <a:t>mcΔT</a:t>
            </a:r>
            <a:r>
              <a:rPr lang="en-US" sz="3200" dirty="0">
                <a:solidFill>
                  <a:srgbClr val="0D0D0D"/>
                </a:solidFill>
              </a:rPr>
              <a:t> / </a:t>
            </a:r>
            <a:r>
              <a:rPr lang="en-US" sz="3200" dirty="0" err="1">
                <a:solidFill>
                  <a:srgbClr val="0D0D0D"/>
                </a:solidFill>
              </a:rPr>
              <a:t>ΔH</a:t>
            </a:r>
            <a:r>
              <a:rPr lang="en-US" sz="3200" baseline="-25000" dirty="0" err="1">
                <a:solidFill>
                  <a:srgbClr val="0D0D0D"/>
                </a:solidFill>
              </a:rPr>
              <a:t>x</a:t>
            </a:r>
            <a:endParaRPr lang="en-US" sz="3200" dirty="0">
              <a:solidFill>
                <a:srgbClr val="0D0D0D"/>
              </a:solidFill>
            </a:endParaRPr>
          </a:p>
          <a:p>
            <a:pPr marL="0" indent="0" algn="ctr">
              <a:buNone/>
            </a:pPr>
            <a:endParaRPr lang="en-US" sz="3200" dirty="0" smtClean="0">
              <a:solidFill>
                <a:srgbClr val="0D0D0D"/>
              </a:solidFill>
            </a:endParaRPr>
          </a:p>
          <a:p>
            <a:pPr marL="0" indent="0" algn="ctr">
              <a:buNone/>
            </a:pPr>
            <a:endParaRPr lang="en-US" sz="3200" baseline="-25000" dirty="0" smtClean="0">
              <a:solidFill>
                <a:srgbClr val="0D0D0D"/>
              </a:solidFill>
            </a:endParaRPr>
          </a:p>
          <a:p>
            <a:pPr marL="0" indent="0" algn="ctr">
              <a:buNone/>
            </a:pPr>
            <a:endParaRPr lang="en-US" sz="3200" dirty="0"/>
          </a:p>
          <a:p>
            <a:pPr marL="0" indent="0" algn="ctr">
              <a:buNone/>
            </a:pPr>
            <a:endParaRPr lang="en-US" sz="3200" dirty="0" smtClean="0"/>
          </a:p>
          <a:p>
            <a:pPr marL="0" indent="0" algn="ctr">
              <a:buNone/>
            </a:pPr>
            <a:endParaRPr lang="en-US" sz="3200" dirty="0"/>
          </a:p>
          <a:p>
            <a:pPr marL="0" indent="0" algn="ctr">
              <a:buNone/>
            </a:pPr>
            <a:endParaRPr lang="en-US" sz="3200" dirty="0" smtClean="0">
              <a:solidFill>
                <a:srgbClr val="0D0D0D"/>
              </a:solidFill>
            </a:endParaRPr>
          </a:p>
          <a:p>
            <a:pPr marL="0" indent="0" algn="ctr">
              <a:buNone/>
            </a:pPr>
            <a:endParaRPr lang="en-US" sz="3200" dirty="0" smtClean="0">
              <a:solidFill>
                <a:srgbClr val="0D0D0D"/>
              </a:solidFill>
            </a:endParaRPr>
          </a:p>
          <a:p>
            <a:pPr marL="0" indent="0" algn="ctr">
              <a:buNone/>
            </a:pPr>
            <a:endParaRPr lang="en-US" sz="3200" dirty="0" smtClean="0">
              <a:solidFill>
                <a:srgbClr val="0D0D0D"/>
              </a:solidFill>
            </a:endParaRPr>
          </a:p>
          <a:p>
            <a:pPr marL="0" indent="0" algn="ctr">
              <a:buNone/>
            </a:pPr>
            <a:endParaRPr lang="en-US" sz="3200" dirty="0"/>
          </a:p>
          <a:p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8003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Calorimetry</a:t>
            </a:r>
            <a:r>
              <a:rPr lang="en-US" dirty="0" smtClean="0"/>
              <a:t> of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/>
              <a:t>One substance dissolves in another</a:t>
            </a:r>
          </a:p>
          <a:p>
            <a:endParaRPr lang="en-US" sz="3600" dirty="0" smtClean="0"/>
          </a:p>
          <a:p>
            <a:pPr marL="0" indent="0" algn="ctr">
              <a:buNone/>
            </a:pPr>
            <a:r>
              <a:rPr lang="en-US" sz="3600" dirty="0" err="1" smtClean="0"/>
              <a:t>NaBr</a:t>
            </a:r>
            <a:r>
              <a:rPr lang="en-US" sz="3600" baseline="-25000" dirty="0" smtClean="0"/>
              <a:t>(s)</a:t>
            </a:r>
            <a:r>
              <a:rPr lang="en-US" sz="3600" dirty="0" smtClean="0"/>
              <a:t> </a:t>
            </a:r>
            <a:r>
              <a:rPr lang="en-US" sz="3600" dirty="0" smtClean="0">
                <a:sym typeface="Wingdings"/>
              </a:rPr>
              <a:t> Na</a:t>
            </a:r>
            <a:r>
              <a:rPr lang="en-US" sz="3600" baseline="30000" dirty="0" smtClean="0">
                <a:sym typeface="Wingdings"/>
              </a:rPr>
              <a:t>+</a:t>
            </a:r>
            <a:r>
              <a:rPr lang="en-US" sz="3600" baseline="-25000" dirty="0" smtClean="0">
                <a:sym typeface="Wingdings"/>
              </a:rPr>
              <a:t>(</a:t>
            </a:r>
            <a:r>
              <a:rPr lang="en-US" sz="3600" baseline="-25000" dirty="0" err="1" smtClean="0">
                <a:sym typeface="Wingdings"/>
              </a:rPr>
              <a:t>aq</a:t>
            </a:r>
            <a:r>
              <a:rPr lang="en-US" sz="3600" baseline="-25000" dirty="0" smtClean="0">
                <a:sym typeface="Wingdings"/>
              </a:rPr>
              <a:t>)</a:t>
            </a:r>
            <a:r>
              <a:rPr lang="en-US" sz="3600" dirty="0" smtClean="0">
                <a:sym typeface="Wingdings"/>
              </a:rPr>
              <a:t> + Br</a:t>
            </a:r>
            <a:r>
              <a:rPr lang="en-US" sz="3600" baseline="30000" dirty="0" smtClean="0">
                <a:sym typeface="Wingdings"/>
              </a:rPr>
              <a:t>-</a:t>
            </a:r>
            <a:r>
              <a:rPr lang="en-US" sz="3600" baseline="-25000" dirty="0" smtClean="0">
                <a:sym typeface="Wingdings"/>
              </a:rPr>
              <a:t>(</a:t>
            </a:r>
            <a:r>
              <a:rPr lang="en-US" sz="3600" baseline="-25000" dirty="0" err="1" smtClean="0">
                <a:sym typeface="Wingdings"/>
              </a:rPr>
              <a:t>aq</a:t>
            </a:r>
            <a:r>
              <a:rPr lang="en-US" sz="3600" baseline="-25000" dirty="0" smtClean="0">
                <a:sym typeface="Wingdings"/>
              </a:rPr>
              <a:t>)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527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Heat of Solution 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http://www.teachersdomain.org/resource/lsps07.sci.phys.matter.dissolvesalt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32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2136</TotalTime>
  <Words>857</Words>
  <Application>Microsoft Macintosh PowerPoint</Application>
  <PresentationFormat>On-screen Show (4:3)</PresentationFormat>
  <Paragraphs>173</Paragraphs>
  <Slides>27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Breeze</vt:lpstr>
      <vt:lpstr>Calorimetric Equations II and Delicious Applications</vt:lpstr>
      <vt:lpstr>Calorimetry</vt:lpstr>
      <vt:lpstr>Three Assumptions of Simple Calorimeters: </vt:lpstr>
      <vt:lpstr>PowerPoint Presentation</vt:lpstr>
      <vt:lpstr>PowerPoint Presentation</vt:lpstr>
      <vt:lpstr>Remember what we’ve seen</vt:lpstr>
      <vt:lpstr>Doing Calorimetric problems is about using these equations</vt:lpstr>
      <vt:lpstr>Calorimetry of Solution</vt:lpstr>
      <vt:lpstr>Heat of Solution Demo</vt:lpstr>
      <vt:lpstr>Calorimetry of Combustion</vt:lpstr>
      <vt:lpstr>Question 3</vt:lpstr>
      <vt:lpstr>Question 4</vt:lpstr>
      <vt:lpstr>Calorimetry of Neutralization</vt:lpstr>
      <vt:lpstr>Neutralization demo</vt:lpstr>
      <vt:lpstr>Question 5</vt:lpstr>
      <vt:lpstr>Question 6</vt:lpstr>
      <vt:lpstr>But wait, there’s more…</vt:lpstr>
      <vt:lpstr>How a fridge works</vt:lpstr>
      <vt:lpstr>PowerPoint Presentation</vt:lpstr>
      <vt:lpstr>Heats of Vaporization</vt:lpstr>
      <vt:lpstr>So Why Use Freon</vt:lpstr>
      <vt:lpstr>Making Ice Cream</vt:lpstr>
      <vt:lpstr>Ingredients</vt:lpstr>
      <vt:lpstr>Heat of Solution</vt:lpstr>
      <vt:lpstr>Recipe…I mean…Procedure</vt:lpstr>
      <vt:lpstr>Mr. Sheps Ice Cream Attempts</vt:lpstr>
      <vt:lpstr>Let’s Make Ice Cream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Calorimetric Equations</dc:title>
  <dc:creator>David Sheps</dc:creator>
  <cp:lastModifiedBy>David Sheps</cp:lastModifiedBy>
  <cp:revision>35</cp:revision>
  <dcterms:created xsi:type="dcterms:W3CDTF">2011-11-05T19:55:46Z</dcterms:created>
  <dcterms:modified xsi:type="dcterms:W3CDTF">2011-11-11T20:04:08Z</dcterms:modified>
</cp:coreProperties>
</file>